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handoutMasterIdLst>
    <p:handoutMasterId r:id="rId7"/>
  </p:handoutMasterIdLst>
  <p:sldIdLst>
    <p:sldId id="260" r:id="rId2"/>
    <p:sldId id="262" r:id="rId3"/>
    <p:sldId id="263" r:id="rId4"/>
    <p:sldId id="261" r:id="rId5"/>
  </p:sldIdLst>
  <p:sldSz cx="9144000" cy="6858000" type="screen4x3"/>
  <p:notesSz cx="6858000" cy="9144000"/>
  <p:defaultTextStyle>
    <a:defPPr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ommaire" id="{5F42D8CA-7751-42FF-9DAC-883E9A8BDE3B}">
          <p14:sldIdLst>
            <p14:sldId id="260"/>
            <p14:sldId id="262"/>
            <p14:sldId id="263"/>
            <p14:sldId id="26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F00"/>
    <a:srgbClr val="9BBB59"/>
    <a:srgbClr val="F79646"/>
    <a:srgbClr val="A14341"/>
    <a:srgbClr val="C0504D"/>
    <a:srgbClr val="4F81BD"/>
    <a:srgbClr val="FFFFFF"/>
    <a:srgbClr val="8788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3296810-A885-4BE3-A3E7-6D5BEEA58F35}" styleName="Style moyen 2 - Accentuation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Style moyen 2 - Accentuatio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8D230F3-CF80-4859-8CE7-A43EE81993B5}" styleName="Style léger 1 - Accentuation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41" autoAdjust="0"/>
    <p:restoredTop sz="84364" autoAdjust="0"/>
  </p:normalViewPr>
  <p:slideViewPr>
    <p:cSldViewPr snapToGrid="0" snapToObjects="1">
      <p:cViewPr varScale="1">
        <p:scale>
          <a:sx n="93" d="100"/>
          <a:sy n="93" d="100"/>
        </p:scale>
        <p:origin x="1908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668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41DF9C-D240-8844-B816-5BE79E49DD26}" type="datetimeFigureOut">
              <a:rPr lang="fr-FR" smtClean="0"/>
              <a:t>15/01/2021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1F3E41-78B6-CA4D-8DE8-EF0FA14A241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2841266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jp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35FEC5-D583-554E-947A-415AAB740FA7}" type="datetimeFigureOut">
              <a:rPr lang="fr-FR" smtClean="0"/>
              <a:t>15/01/2021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F932B9-19B0-084A-BE31-FD5481C38C7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9519580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2590800" y="1043869"/>
            <a:ext cx="6168304" cy="503862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rgbClr val="EE7F00"/>
                </a:solidFill>
              </a:defRPr>
            </a:lvl1pPr>
          </a:lstStyle>
          <a:p>
            <a:r>
              <a:rPr lang="fr-FR" dirty="0"/>
              <a:t>Cliquez et modifiez le titre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2590801" y="6356352"/>
            <a:ext cx="1462569" cy="365125"/>
          </a:xfrm>
          <a:prstGeom prst="rect">
            <a:avLst/>
          </a:prstGeom>
        </p:spPr>
        <p:txBody>
          <a:bodyPr lIns="0" tIns="0" rIns="0" bIns="0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0BD01439-46F0-5544-9F31-983C823C8BBF}" type="datetime1">
              <a:rPr lang="fr-FR" smtClean="0"/>
              <a:t>15/01/2021</a:t>
            </a:fld>
            <a:endParaRPr lang="fr-FR" dirty="0"/>
          </a:p>
        </p:txBody>
      </p:sp>
      <p:pic>
        <p:nvPicPr>
          <p:cNvPr id="7" name="Image 6" descr="logoCeremaRVB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99360" cy="883920"/>
          </a:xfrm>
          <a:prstGeom prst="rect">
            <a:avLst/>
          </a:prstGeom>
        </p:spPr>
      </p:pic>
      <p:cxnSp>
        <p:nvCxnSpPr>
          <p:cNvPr id="9" name="Connecteur droit 8"/>
          <p:cNvCxnSpPr/>
          <p:nvPr userDrawn="1"/>
        </p:nvCxnSpPr>
        <p:spPr>
          <a:xfrm>
            <a:off x="208757" y="883920"/>
            <a:ext cx="2078874" cy="0"/>
          </a:xfrm>
          <a:prstGeom prst="line">
            <a:avLst/>
          </a:prstGeom>
          <a:ln w="57150" cmpd="sng">
            <a:solidFill>
              <a:srgbClr val="EE7F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10"/>
          <p:cNvCxnSpPr/>
          <p:nvPr userDrawn="1"/>
        </p:nvCxnSpPr>
        <p:spPr>
          <a:xfrm>
            <a:off x="2590800" y="883920"/>
            <a:ext cx="6168304" cy="0"/>
          </a:xfrm>
          <a:prstGeom prst="line">
            <a:avLst/>
          </a:prstGeom>
          <a:ln w="19050" cmpd="sng">
            <a:solidFill>
              <a:srgbClr val="EE7F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12"/>
          <p:cNvCxnSpPr/>
          <p:nvPr userDrawn="1"/>
        </p:nvCxnSpPr>
        <p:spPr>
          <a:xfrm>
            <a:off x="2590800" y="6242446"/>
            <a:ext cx="6168304" cy="0"/>
          </a:xfrm>
          <a:prstGeom prst="line">
            <a:avLst/>
          </a:prstGeom>
          <a:ln w="19050" cmpd="sng">
            <a:solidFill>
              <a:srgbClr val="EE7F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 userDrawn="1"/>
        </p:nvSpPr>
        <p:spPr>
          <a:xfrm>
            <a:off x="939407" y="6082497"/>
            <a:ext cx="1478697" cy="63897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800"/>
          </a:p>
        </p:txBody>
      </p:sp>
    </p:spTree>
    <p:extLst>
      <p:ext uri="{BB962C8B-B14F-4D97-AF65-F5344CB8AC3E}">
        <p14:creationId xmlns:p14="http://schemas.microsoft.com/office/powerpoint/2010/main" val="38151867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2590801" y="6356352"/>
            <a:ext cx="1462569" cy="365125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61F9E760-2098-0C47-BF19-805CBD2E60D1}" type="datetime1">
              <a:rPr lang="fr-FR" smtClean="0"/>
              <a:t>15/01/2021</a:t>
            </a:fld>
            <a:endParaRPr lang="fr-FR" dirty="0"/>
          </a:p>
        </p:txBody>
      </p:sp>
      <p:sp>
        <p:nvSpPr>
          <p:cNvPr id="14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53370" y="6356352"/>
            <a:ext cx="3853309" cy="365125"/>
          </a:xfrm>
          <a:prstGeom prst="rect">
            <a:avLst/>
          </a:prstGeom>
        </p:spPr>
        <p:txBody>
          <a:bodyPr lIns="0" tIns="0" rIns="0" bIns="0" anchor="ctr"/>
          <a:lstStyle>
            <a:lvl1pPr algn="l">
              <a:defRPr sz="1000">
                <a:solidFill>
                  <a:srgbClr val="878889"/>
                </a:solidFill>
              </a:defRPr>
            </a:lvl1pPr>
          </a:lstStyle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15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906679" y="6356352"/>
            <a:ext cx="780121" cy="365125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B7E9DC74-4190-F34D-BF37-25F9256C743A}" type="slidenum">
              <a:rPr lang="fr-FR" smtClean="0"/>
              <a:pPr/>
              <a:t>‹N°›</a:t>
            </a:fld>
            <a:endParaRPr lang="fr-FR"/>
          </a:p>
        </p:txBody>
      </p:sp>
      <p:cxnSp>
        <p:nvCxnSpPr>
          <p:cNvPr id="16" name="Connecteur droit 15"/>
          <p:cNvCxnSpPr/>
          <p:nvPr userDrawn="1"/>
        </p:nvCxnSpPr>
        <p:spPr>
          <a:xfrm>
            <a:off x="1069881" y="1110361"/>
            <a:ext cx="7689224" cy="0"/>
          </a:xfrm>
          <a:prstGeom prst="line">
            <a:avLst/>
          </a:prstGeom>
          <a:ln w="19050" cmpd="sng">
            <a:solidFill>
              <a:srgbClr val="EE7F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Espace réservé du titre 1"/>
          <p:cNvSpPr>
            <a:spLocks noGrp="1"/>
          </p:cNvSpPr>
          <p:nvPr>
            <p:ph type="title"/>
          </p:nvPr>
        </p:nvSpPr>
        <p:spPr>
          <a:xfrm>
            <a:off x="1069880" y="1140781"/>
            <a:ext cx="7616919" cy="50802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4000">
                <a:solidFill>
                  <a:srgbClr val="878889"/>
                </a:solidFill>
              </a:defRPr>
            </a:lvl1pPr>
          </a:lstStyle>
          <a:p>
            <a:r>
              <a:rPr lang="fr-FR" dirty="0"/>
              <a:t>Cliquez et modifiez le titre</a:t>
            </a:r>
          </a:p>
        </p:txBody>
      </p:sp>
    </p:spTree>
    <p:extLst>
      <p:ext uri="{BB962C8B-B14F-4D97-AF65-F5344CB8AC3E}">
        <p14:creationId xmlns:p14="http://schemas.microsoft.com/office/powerpoint/2010/main" val="422748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Cliquez et modifiez le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069880" y="1406964"/>
            <a:ext cx="7616919" cy="47192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13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2590801" y="6356352"/>
            <a:ext cx="1462569" cy="365125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9F4AA93D-2474-6845-A9D5-AC5F317CD3DD}" type="datetime1">
              <a:rPr lang="fr-FR" smtClean="0"/>
              <a:t>15/01/2021</a:t>
            </a:fld>
            <a:endParaRPr lang="fr-FR" dirty="0"/>
          </a:p>
        </p:txBody>
      </p:sp>
      <p:sp>
        <p:nvSpPr>
          <p:cNvPr id="14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53370" y="6356352"/>
            <a:ext cx="3853309" cy="365125"/>
          </a:xfrm>
          <a:prstGeom prst="rect">
            <a:avLst/>
          </a:prstGeom>
        </p:spPr>
        <p:txBody>
          <a:bodyPr lIns="0" tIns="0" rIns="0" bIns="0" anchor="ctr"/>
          <a:lstStyle>
            <a:lvl1pPr algn="l">
              <a:defRPr sz="1000">
                <a:solidFill>
                  <a:srgbClr val="878889"/>
                </a:solidFill>
              </a:defRPr>
            </a:lvl1pPr>
          </a:lstStyle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15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906679" y="6356352"/>
            <a:ext cx="780121" cy="365125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B7E9DC74-4190-F34D-BF37-25F9256C743A}" type="slidenum">
              <a:rPr lang="fr-FR" smtClean="0"/>
              <a:pPr/>
              <a:t>‹N°›</a:t>
            </a:fld>
            <a:endParaRPr lang="fr-FR"/>
          </a:p>
        </p:txBody>
      </p:sp>
      <p:cxnSp>
        <p:nvCxnSpPr>
          <p:cNvPr id="8" name="Connecteur droit 7"/>
          <p:cNvCxnSpPr/>
          <p:nvPr userDrawn="1"/>
        </p:nvCxnSpPr>
        <p:spPr>
          <a:xfrm>
            <a:off x="1069881" y="1110361"/>
            <a:ext cx="7689224" cy="0"/>
          </a:xfrm>
          <a:prstGeom prst="line">
            <a:avLst/>
          </a:prstGeom>
          <a:ln w="19050" cmpd="sng">
            <a:solidFill>
              <a:srgbClr val="EE7F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7010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1069880" y="1353730"/>
            <a:ext cx="3766867" cy="477243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8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2590801" y="6356352"/>
            <a:ext cx="1462569" cy="365125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85BEA511-E543-0A4F-9AD8-E4C56BED42E0}" type="datetime1">
              <a:rPr lang="fr-FR" smtClean="0"/>
              <a:t>15/01/2021</a:t>
            </a:fld>
            <a:endParaRPr lang="fr-FR" dirty="0"/>
          </a:p>
        </p:txBody>
      </p:sp>
      <p:sp>
        <p:nvSpPr>
          <p:cNvPr id="9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53370" y="6356352"/>
            <a:ext cx="3853309" cy="365125"/>
          </a:xfrm>
          <a:prstGeom prst="rect">
            <a:avLst/>
          </a:prstGeom>
        </p:spPr>
        <p:txBody>
          <a:bodyPr lIns="0" tIns="0" rIns="0" bIns="0" anchor="ctr"/>
          <a:lstStyle>
            <a:lvl1pPr algn="l">
              <a:defRPr sz="1000">
                <a:solidFill>
                  <a:srgbClr val="878889"/>
                </a:solidFill>
              </a:defRPr>
            </a:lvl1pPr>
          </a:lstStyle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10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906679" y="6356352"/>
            <a:ext cx="780121" cy="365125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B7E9DC74-4190-F34D-BF37-25F9256C743A}" type="slidenum">
              <a:rPr lang="fr-FR" smtClean="0"/>
              <a:pPr/>
              <a:t>‹N°›</a:t>
            </a:fld>
            <a:endParaRPr lang="fr-FR"/>
          </a:p>
        </p:txBody>
      </p:sp>
      <p:cxnSp>
        <p:nvCxnSpPr>
          <p:cNvPr id="12" name="Connecteur droit 11"/>
          <p:cNvCxnSpPr/>
          <p:nvPr userDrawn="1"/>
        </p:nvCxnSpPr>
        <p:spPr>
          <a:xfrm>
            <a:off x="1069881" y="1110361"/>
            <a:ext cx="7689224" cy="0"/>
          </a:xfrm>
          <a:prstGeom prst="line">
            <a:avLst/>
          </a:prstGeom>
          <a:ln w="19050" cmpd="sng">
            <a:solidFill>
              <a:srgbClr val="EE7F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Espace réservé du contenu 2"/>
          <p:cNvSpPr>
            <a:spLocks noGrp="1"/>
          </p:cNvSpPr>
          <p:nvPr>
            <p:ph sz="half" idx="11"/>
          </p:nvPr>
        </p:nvSpPr>
        <p:spPr>
          <a:xfrm>
            <a:off x="4992238" y="1353730"/>
            <a:ext cx="3766867" cy="477243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25314580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69881" y="273050"/>
            <a:ext cx="2395632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696743" y="273052"/>
            <a:ext cx="499005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069881" y="1626695"/>
            <a:ext cx="2395632" cy="449946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8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2590801" y="6356352"/>
            <a:ext cx="1462569" cy="365125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4A3A3C09-01FD-8343-8EB9-C75AE5BA7CE8}" type="datetime1">
              <a:rPr lang="fr-FR" smtClean="0"/>
              <a:t>15/01/2021</a:t>
            </a:fld>
            <a:endParaRPr lang="fr-FR" dirty="0"/>
          </a:p>
        </p:txBody>
      </p:sp>
      <p:sp>
        <p:nvSpPr>
          <p:cNvPr id="9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53370" y="6356352"/>
            <a:ext cx="3853309" cy="365125"/>
          </a:xfrm>
          <a:prstGeom prst="rect">
            <a:avLst/>
          </a:prstGeom>
        </p:spPr>
        <p:txBody>
          <a:bodyPr lIns="0" tIns="0" rIns="0" bIns="0" anchor="ctr"/>
          <a:lstStyle>
            <a:lvl1pPr algn="l">
              <a:defRPr sz="1000">
                <a:solidFill>
                  <a:srgbClr val="878889"/>
                </a:solidFill>
              </a:defRPr>
            </a:lvl1pPr>
          </a:lstStyle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10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906679" y="6356352"/>
            <a:ext cx="780121" cy="365125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B7E9DC74-4190-F34D-BF37-25F9256C743A}" type="slidenum">
              <a:rPr lang="fr-FR" smtClean="0"/>
              <a:pPr/>
              <a:t>‹N°›</a:t>
            </a:fld>
            <a:endParaRPr lang="fr-FR"/>
          </a:p>
        </p:txBody>
      </p:sp>
      <p:cxnSp>
        <p:nvCxnSpPr>
          <p:cNvPr id="11" name="Connecteur droit 10"/>
          <p:cNvCxnSpPr/>
          <p:nvPr userDrawn="1"/>
        </p:nvCxnSpPr>
        <p:spPr>
          <a:xfrm>
            <a:off x="1069881" y="1544790"/>
            <a:ext cx="2395633" cy="0"/>
          </a:xfrm>
          <a:prstGeom prst="line">
            <a:avLst/>
          </a:prstGeom>
          <a:ln w="19050" cmpd="sng">
            <a:solidFill>
              <a:srgbClr val="EE7F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26633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1069880" y="144499"/>
            <a:ext cx="7616919" cy="965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/>
              <a:t>Cliquez et modifiez le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069880" y="1505832"/>
            <a:ext cx="7616919" cy="46203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7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2590801" y="6356352"/>
            <a:ext cx="1462569" cy="365125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318E707F-EC21-0C4D-BF5C-F56351EC43CD}" type="datetime1">
              <a:rPr lang="fr-FR" smtClean="0"/>
              <a:t>15/01/2021</a:t>
            </a:fld>
            <a:endParaRPr lang="fr-FR" dirty="0"/>
          </a:p>
        </p:txBody>
      </p:sp>
      <p:sp>
        <p:nvSpPr>
          <p:cNvPr id="8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53370" y="6356352"/>
            <a:ext cx="3853309" cy="365125"/>
          </a:xfrm>
          <a:prstGeom prst="rect">
            <a:avLst/>
          </a:prstGeom>
        </p:spPr>
        <p:txBody>
          <a:bodyPr lIns="0" tIns="0" rIns="0" bIns="0" anchor="ctr"/>
          <a:lstStyle>
            <a:lvl1pPr algn="l">
              <a:defRPr sz="1000">
                <a:solidFill>
                  <a:srgbClr val="878889"/>
                </a:solidFill>
              </a:defRPr>
            </a:lvl1pPr>
          </a:lstStyle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9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906679" y="6356352"/>
            <a:ext cx="780121" cy="365125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B7E9DC74-4190-F34D-BF37-25F9256C743A}" type="slidenum">
              <a:rPr lang="fr-FR" smtClean="0"/>
              <a:pPr/>
              <a:t>‹N°›</a:t>
            </a:fld>
            <a:endParaRPr lang="fr-FR" dirty="0"/>
          </a:p>
        </p:txBody>
      </p:sp>
      <p:pic>
        <p:nvPicPr>
          <p:cNvPr id="10" name="Image 9" descr="logoCeremaRVB.jpg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196" y="6300559"/>
            <a:ext cx="1207708" cy="427116"/>
          </a:xfrm>
          <a:prstGeom prst="rect">
            <a:avLst/>
          </a:prstGeom>
        </p:spPr>
      </p:pic>
      <p:cxnSp>
        <p:nvCxnSpPr>
          <p:cNvPr id="11" name="Connecteur droit 10"/>
          <p:cNvCxnSpPr/>
          <p:nvPr userDrawn="1"/>
        </p:nvCxnSpPr>
        <p:spPr>
          <a:xfrm>
            <a:off x="1069882" y="6242446"/>
            <a:ext cx="1217750" cy="0"/>
          </a:xfrm>
          <a:prstGeom prst="line">
            <a:avLst/>
          </a:prstGeom>
          <a:ln w="57150" cmpd="sng">
            <a:solidFill>
              <a:srgbClr val="EE7F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12"/>
          <p:cNvCxnSpPr/>
          <p:nvPr userDrawn="1"/>
        </p:nvCxnSpPr>
        <p:spPr>
          <a:xfrm>
            <a:off x="2590800" y="6242446"/>
            <a:ext cx="6168304" cy="0"/>
          </a:xfrm>
          <a:prstGeom prst="line">
            <a:avLst/>
          </a:prstGeom>
          <a:ln w="19050" cmpd="sng">
            <a:solidFill>
              <a:srgbClr val="EE7F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Image 11">
            <a:extLst>
              <a:ext uri="{FF2B5EF4-FFF2-40B4-BE49-F238E27FC236}">
                <a16:creationId xmlns:a16="http://schemas.microsoft.com/office/drawing/2014/main" id="{77AD85E9-8509-4FA4-B5FA-86377EEC4788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751" y="6286700"/>
            <a:ext cx="562996" cy="454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240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7" r:id="rId3"/>
    <p:sldLayoutId id="2147483652" r:id="rId4"/>
    <p:sldLayoutId id="2147483656" r:id="rId5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3000" b="1" kern="1200">
          <a:solidFill>
            <a:srgbClr val="EE7F00"/>
          </a:solidFill>
          <a:latin typeface="+mj-lt"/>
          <a:ea typeface="+mj-ea"/>
          <a:cs typeface="+mj-cs"/>
        </a:defRPr>
      </a:lvl1pPr>
    </p:titleStyle>
    <p:bodyStyle>
      <a:lvl1pPr marL="468000" indent="-457200" algn="l" defTabSz="457200" rtl="0" eaLnBrk="1" latinLnBrk="0" hangingPunct="1">
        <a:spcBef>
          <a:spcPts val="768"/>
        </a:spcBef>
        <a:buClr>
          <a:srgbClr val="EE7F00"/>
        </a:buClr>
        <a:buFont typeface="Lucida Grande"/>
        <a:buChar char="—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rgbClr val="878889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Lucida Grande"/>
        <a:buChar char="-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Lucida Grande"/>
        <a:buChar char="-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3B08FC08-C785-41B0-98B4-E3FEF1F788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923257"/>
            <a:ext cx="9144000" cy="515532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3E3270A-A7B0-4ABF-8A7F-C6039082240F}"/>
              </a:ext>
            </a:extLst>
          </p:cNvPr>
          <p:cNvSpPr/>
          <p:nvPr>
            <p:custDataLst>
              <p:tags r:id="rId1"/>
            </p:custDataLst>
          </p:nvPr>
        </p:nvSpPr>
        <p:spPr bwMode="auto">
          <a:xfrm>
            <a:off x="-1" y="879473"/>
            <a:ext cx="9349483" cy="5217321"/>
          </a:xfrm>
          <a:prstGeom prst="rect">
            <a:avLst/>
          </a:prstGeom>
          <a:solidFill>
            <a:srgbClr val="FFFFFF">
              <a:alpha val="63137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endParaRPr lang="fr-FR"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6" name="Titre 8">
            <a:extLst>
              <a:ext uri="{FF2B5EF4-FFF2-40B4-BE49-F238E27FC236}">
                <a16:creationId xmlns:a16="http://schemas.microsoft.com/office/drawing/2014/main" id="{64F86D2A-024D-4436-929F-03580657B81D}"/>
              </a:ext>
            </a:extLst>
          </p:cNvPr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745018" y="1163606"/>
            <a:ext cx="7217453" cy="1344940"/>
          </a:xfrm>
          <a:prstGeom prst="roundRect">
            <a:avLst/>
          </a:prstGeom>
          <a:solidFill>
            <a:srgbClr val="FFFFFF">
              <a:alpha val="72157"/>
            </a:srgbClr>
          </a:solidFill>
        </p:spPr>
        <p:txBody>
          <a:bodyPr>
            <a:normAutofit fontScale="90000"/>
          </a:bodyPr>
          <a:lstStyle/>
          <a:p>
            <a:r>
              <a:rPr lang="fr-FR" altLang="fr-FR" dirty="0">
                <a:solidFill>
                  <a:srgbClr val="EF7C00"/>
                </a:solidFill>
                <a:cs typeface="ヒラギノ角ゴ Pro W3" charset="0"/>
              </a:rPr>
              <a:t>TP – étude du barreau A20/A89</a:t>
            </a:r>
            <a:endParaRPr lang="fr-FR" dirty="0"/>
          </a:p>
        </p:txBody>
      </p:sp>
      <p:sp>
        <p:nvSpPr>
          <p:cNvPr id="7" name="Titre 8">
            <a:extLst>
              <a:ext uri="{FF2B5EF4-FFF2-40B4-BE49-F238E27FC236}">
                <a16:creationId xmlns:a16="http://schemas.microsoft.com/office/drawing/2014/main" id="{10724667-B00D-4F75-86FF-8EB6781E91E6}"/>
              </a:ext>
            </a:extLst>
          </p:cNvPr>
          <p:cNvSpPr txBox="1">
            <a:spLocks/>
          </p:cNvSpPr>
          <p:nvPr>
            <p:custDataLst>
              <p:tags r:id="rId3"/>
            </p:custDataLst>
          </p:nvPr>
        </p:nvSpPr>
        <p:spPr>
          <a:xfrm>
            <a:off x="327023" y="5438775"/>
            <a:ext cx="8489951" cy="539752"/>
          </a:xfrm>
          <a:prstGeom prst="roundRect">
            <a:avLst/>
          </a:prstGeom>
          <a:solidFill>
            <a:srgbClr val="FFFFFF">
              <a:alpha val="72157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EE7F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sz="2000" dirty="0">
                <a:solidFill>
                  <a:schemeClr val="tx1"/>
                </a:solidFill>
                <a:cs typeface="ヒラギノ角ゴ Pro W3" charset="0"/>
              </a:rPr>
              <a:t>Lucas RIVOIRARD – CEREMA Sud-Ouest / DTISPV / TITANE</a:t>
            </a:r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34685884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A3D34784-73C9-422F-B9E0-20908CC2E6B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1F9E760-2098-0C47-BF19-805CBD2E60D1}" type="datetime1">
              <a:rPr lang="fr-FR" smtClean="0"/>
              <a:t>15/01/2021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75066188-0495-432A-9ED6-64DB1FF934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DABA65A-348E-4958-9A9B-906E16502E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7E9DC74-4190-F34D-BF37-25F9256C743A}" type="slidenum">
              <a:rPr lang="fr-FR" smtClean="0"/>
              <a:pPr/>
              <a:t>2</a:t>
            </a:fld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759D2FA-21DB-4FA4-9F41-5C1E171178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5011" y="1453524"/>
            <a:ext cx="3325585" cy="4710701"/>
          </a:xfrm>
          <a:prstGeom prst="rect">
            <a:avLst/>
          </a:prstGeom>
        </p:spPr>
      </p:pic>
      <p:sp>
        <p:nvSpPr>
          <p:cNvPr id="7" name="Titre 1">
            <a:extLst>
              <a:ext uri="{FF2B5EF4-FFF2-40B4-BE49-F238E27FC236}">
                <a16:creationId xmlns:a16="http://schemas.microsoft.com/office/drawing/2014/main" id="{B6CE4AAD-1994-412C-AEED-E8E6B9EDCD99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1069880" y="144499"/>
            <a:ext cx="7616919" cy="965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8788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rgbClr val="EE7F00"/>
                </a:solidFill>
              </a:rPr>
              <a:t>Présentation de la zone d’étude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57128806-E27F-4FB2-AE8D-73A98C5396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2483" y="1738633"/>
            <a:ext cx="4483372" cy="3380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4507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091C8CFA-4D2E-4399-800B-7226F1C8C5F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1F9E760-2098-0C47-BF19-805CBD2E60D1}" type="datetime1">
              <a:rPr lang="fr-FR" smtClean="0"/>
              <a:t>15/01/2021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D5974A50-051F-4B3E-906C-CFE3E666B2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2D4E3DA-76A3-4D4C-880D-447B7B5A01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7E9DC74-4190-F34D-BF37-25F9256C743A}" type="slidenum">
              <a:rPr lang="fr-FR" smtClean="0"/>
              <a:pPr/>
              <a:t>3</a:t>
            </a:fld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A55E511-D314-4A8A-BC3E-DAA2FA7E1669}"/>
              </a:ext>
            </a:extLst>
          </p:cNvPr>
          <p:cNvSpPr/>
          <p:nvPr/>
        </p:nvSpPr>
        <p:spPr>
          <a:xfrm>
            <a:off x="164386" y="965711"/>
            <a:ext cx="4407613" cy="5162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15000"/>
              </a:lnSpc>
            </a:pPr>
            <a:endParaRPr lang="fr-FR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285750" indent="-285750" algn="just">
              <a:lnSpc>
                <a:spcPct val="115000"/>
              </a:lnSpc>
              <a:buFont typeface="Wingdings" panose="05000000000000000000" pitchFamily="2" charset="2"/>
              <a:buChar char="Ø"/>
            </a:pPr>
            <a:r>
              <a:rPr lang="fr-FR" dirty="0">
                <a:solidFill>
                  <a:srgbClr val="000000"/>
                </a:solidFill>
                <a:latin typeface="Arial, sans-serif"/>
              </a:rPr>
              <a:t>Abaissement vitesse 110 km/h à 90 km/h </a:t>
            </a:r>
          </a:p>
          <a:p>
            <a:pPr marL="285750" indent="-285750" algn="just">
              <a:lnSpc>
                <a:spcPct val="115000"/>
              </a:lnSpc>
              <a:buFont typeface="Wingdings" panose="05000000000000000000" pitchFamily="2" charset="2"/>
              <a:buChar char="Ø"/>
            </a:pPr>
            <a:r>
              <a:rPr lang="fr-FR" dirty="0">
                <a:solidFill>
                  <a:srgbClr val="000000"/>
                </a:solidFill>
                <a:latin typeface="Arial, sans-serif"/>
              </a:rPr>
              <a:t>Interdiction de dépassement PL</a:t>
            </a:r>
          </a:p>
          <a:p>
            <a:pPr marL="285750" indent="-285750" algn="just">
              <a:lnSpc>
                <a:spcPct val="115000"/>
              </a:lnSpc>
              <a:buFont typeface="Wingdings" panose="05000000000000000000" pitchFamily="2" charset="2"/>
              <a:buChar char="Ø"/>
            </a:pPr>
            <a:r>
              <a:rPr lang="fr-FR" dirty="0">
                <a:solidFill>
                  <a:srgbClr val="000000"/>
                </a:solidFill>
                <a:latin typeface="Arial, sans-serif"/>
              </a:rPr>
              <a:t>Circulation interdite voie de gauche </a:t>
            </a:r>
          </a:p>
          <a:p>
            <a:pPr marL="285750" indent="-285750" algn="just">
              <a:lnSpc>
                <a:spcPct val="115000"/>
              </a:lnSpc>
              <a:buFont typeface="Wingdings" panose="05000000000000000000" pitchFamily="2" charset="2"/>
              <a:buChar char="Ø"/>
            </a:pPr>
            <a:r>
              <a:rPr lang="fr-FR" dirty="0">
                <a:solidFill>
                  <a:srgbClr val="000000"/>
                </a:solidFill>
                <a:latin typeface="Arial, sans-serif"/>
              </a:rPr>
              <a:t>Circulation rabattue voie de droite et la voie spéciale pour véhicules lents</a:t>
            </a:r>
            <a:endParaRPr lang="fr-FR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285750" indent="-285750" algn="just">
              <a:lnSpc>
                <a:spcPct val="115000"/>
              </a:lnSpc>
              <a:buFont typeface="Wingdings" panose="05000000000000000000" pitchFamily="2" charset="2"/>
              <a:buChar char="Ø"/>
            </a:pPr>
            <a:r>
              <a:rPr lang="fr-FR" dirty="0">
                <a:solidFill>
                  <a:srgbClr val="000000"/>
                </a:solidFill>
                <a:latin typeface="Arial, sans-serif"/>
              </a:rPr>
              <a:t>Circulation sur la voie véhicules lents autorisée à toutes les catégories de véhicules</a:t>
            </a:r>
            <a:endParaRPr lang="fr-FR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285750" indent="-285750" algn="just">
              <a:lnSpc>
                <a:spcPct val="115000"/>
              </a:lnSpc>
              <a:buFont typeface="Wingdings" panose="05000000000000000000" pitchFamily="2" charset="2"/>
              <a:buChar char="Ø"/>
            </a:pPr>
            <a:r>
              <a:rPr lang="fr-FR" dirty="0">
                <a:solidFill>
                  <a:srgbClr val="000000"/>
                </a:solidFill>
                <a:latin typeface="Arial, sans-serif"/>
              </a:rPr>
              <a:t>Affichage d’un message de restriction de voie sur le PMV en amont ;</a:t>
            </a:r>
            <a:endParaRPr lang="fr-FR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285750" indent="-285750" algn="just">
              <a:lnSpc>
                <a:spcPct val="115000"/>
              </a:lnSpc>
              <a:buFont typeface="Wingdings" panose="05000000000000000000" pitchFamily="2" charset="2"/>
              <a:buChar char="Ø"/>
            </a:pPr>
            <a:r>
              <a:rPr lang="fr-FR" dirty="0">
                <a:solidFill>
                  <a:srgbClr val="000000"/>
                </a:solidFill>
                <a:latin typeface="Arial, sans-serif"/>
              </a:rPr>
              <a:t>Mise en place d’un panneau de signalisation fixe indiquant l’autorisation de circulation sur la voie véhicules lents.</a:t>
            </a:r>
            <a:endParaRPr lang="fr-FR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90B2EF82-D072-4F25-9792-FE75F040B1C2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1069880" y="144499"/>
            <a:ext cx="7616919" cy="965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8788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rgbClr val="EE7F00"/>
                </a:solidFill>
              </a:rPr>
              <a:t>Mesure mise en place par la DIRCO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00E17ED6-73E7-4479-A07D-4C48412C7A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227753"/>
            <a:ext cx="4490640" cy="4782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7782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BF56FEB-FEB5-4376-BB5B-54892EA88A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7E9DC74-4190-F34D-BF37-25F9256C743A}" type="slidenum">
              <a:rPr lang="fr-FR" smtClean="0"/>
              <a:pPr/>
              <a:t>4</a:t>
            </a:fld>
            <a:endParaRPr lang="fr-FR"/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62743785-F9A7-459E-A7B1-23C7F73B193E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1069880" y="144499"/>
            <a:ext cx="7616919" cy="965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8788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rgbClr val="EE7F00"/>
                </a:solidFill>
              </a:rPr>
              <a:t>Rendez-vous sur :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7A728E71-04BD-4C2C-B1FF-5A56A4B5CADF}"/>
              </a:ext>
            </a:extLst>
          </p:cNvPr>
          <p:cNvSpPr txBox="1"/>
          <p:nvPr/>
        </p:nvSpPr>
        <p:spPr>
          <a:xfrm>
            <a:off x="930168" y="1996449"/>
            <a:ext cx="754123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b="1" dirty="0"/>
              <a:t>https://mybinder.org/v2/</a:t>
            </a:r>
          </a:p>
          <a:p>
            <a:r>
              <a:rPr lang="fr-FR" sz="4800" b="1" dirty="0" err="1"/>
              <a:t>gh</a:t>
            </a:r>
            <a:r>
              <a:rPr lang="fr-FR" sz="4800" b="1" dirty="0"/>
              <a:t>/</a:t>
            </a:r>
            <a:r>
              <a:rPr lang="fr-FR" sz="4800" b="1" dirty="0" err="1"/>
              <a:t>formationTrafic</a:t>
            </a:r>
            <a:r>
              <a:rPr lang="fr-FR" sz="4800" b="1" dirty="0"/>
              <a:t>/</a:t>
            </a:r>
          </a:p>
          <a:p>
            <a:r>
              <a:rPr lang="fr-FR" sz="4800" b="1" dirty="0"/>
              <a:t>TP_A20_A89/master</a:t>
            </a:r>
            <a:endParaRPr lang="fr-FR" sz="3600" dirty="0"/>
          </a:p>
        </p:txBody>
      </p:sp>
    </p:spTree>
    <p:extLst>
      <p:ext uri="{BB962C8B-B14F-4D97-AF65-F5344CB8AC3E}">
        <p14:creationId xmlns:p14="http://schemas.microsoft.com/office/powerpoint/2010/main" val="1996374547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que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11654</TotalTime>
  <Words>156</Words>
  <Application>Microsoft Office PowerPoint</Application>
  <PresentationFormat>Affichage à l'écran (4:3)</PresentationFormat>
  <Paragraphs>23</Paragraphs>
  <Slides>4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4</vt:i4>
      </vt:variant>
    </vt:vector>
  </HeadingPairs>
  <TitlesOfParts>
    <vt:vector size="10" baseType="lpstr">
      <vt:lpstr>Arial</vt:lpstr>
      <vt:lpstr>Arial, sans-serif</vt:lpstr>
      <vt:lpstr>Calibri</vt:lpstr>
      <vt:lpstr>Lucida Grande</vt:lpstr>
      <vt:lpstr>Wingdings</vt:lpstr>
      <vt:lpstr>Thème Office</vt:lpstr>
      <vt:lpstr>TP – étude du barreau A20/A89</vt:lpstr>
      <vt:lpstr>Présentation PowerPoint</vt:lpstr>
      <vt:lpstr>Présentation PowerPoint</vt:lpstr>
      <vt:lpstr>Présentation PowerPoint</vt:lpstr>
    </vt:vector>
  </TitlesOfParts>
  <Company>In medias res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Céline Lamy</dc:creator>
  <cp:lastModifiedBy>M. Lucas RIVOIRARD</cp:lastModifiedBy>
  <cp:revision>431</cp:revision>
  <cp:lastPrinted>2018-12-17T16:37:22Z</cp:lastPrinted>
  <dcterms:created xsi:type="dcterms:W3CDTF">2017-10-23T15:50:20Z</dcterms:created>
  <dcterms:modified xsi:type="dcterms:W3CDTF">2021-01-15T10:06:59Z</dcterms:modified>
</cp:coreProperties>
</file>

<file path=docProps/thumbnail.jpeg>
</file>